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BF50A41-3844-44DD-A398-2C06971727C0}">
  <a:tblStyle styleId="{2BF50A41-3844-44DD-A398-2C06971727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5PkCo-sfx3uD26ftdbYfYCKYcTqFx7MPmCS9jVvB4lo/copy?usp=sharing" TargetMode="External"/><Relationship Id="rId9" Type="http://schemas.openxmlformats.org/officeDocument/2006/relationships/image" Target="../media/image1.png"/><Relationship Id="rId5" Type="http://schemas.openxmlformats.org/officeDocument/2006/relationships/hyperlink" Target="https://docs.google.com/presentation/d/1s7v4m6UbABuS-9KVa-F9FOa3_B3C-mKxubCa5mJjIWk/copy" TargetMode="External"/><Relationship Id="rId6" Type="http://schemas.openxmlformats.org/officeDocument/2006/relationships/hyperlink" Target="https://docs.google.com/presentation/d/1ltryslUggf0FFVQ6iAEXufSjB_PGdRyJ6h0LCBqepeU/copy" TargetMode="External"/><Relationship Id="rId7" Type="http://schemas.openxmlformats.org/officeDocument/2006/relationships/hyperlink" Target="https://docs.google.com/presentation/d/1kEGKkxFGAK6w-nYBRGUdnFA2H9A32LUfzJpIJeKNy68/copy" TargetMode="External"/><Relationship Id="rId8" Type="http://schemas.openxmlformats.org/officeDocument/2006/relationships/hyperlink" Target="https://docs.google.com/presentation/d/15PkCo-sfx3uD26ftdbYfYCKYcTqFx7MPmCS9jVvB4lo/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s7v4m6UbABuS-9KVa-F9FOa3_B3C-mKxubCa5mJjIWk/copy" TargetMode="External"/><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cVo2Bf4qa2LNYEnngibec2kULG3elS1_MeeneZ84zH8/copy"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{2BF50A41-3844-44DD-A398-2C06971727C0}</a:tableStyleId>
              </a:tblPr>
              <a:tblGrid>
                <a:gridCol w="1458775"/>
                <a:gridCol w="3684800"/>
                <a:gridCol w="3910450"/>
              </a:tblGrid>
              <a:tr h="2902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4: Road to Revolution Project</a:t>
                      </a:r>
                      <a:endParaRPr b="1">
                        <a:latin typeface="Inter"/>
                        <a:ea typeface="Inter"/>
                        <a:cs typeface="Inter"/>
                        <a:sym typeface="Inter"/>
                      </a:endParaRPr>
                    </a:p>
                  </a:txBody>
                  <a:tcPr marT="91425" marB="91425" marR="91425" marL="91425"/>
                </a:tc>
                <a:tc hMerge="1"/>
              </a:tr>
              <a:tr h="4242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Which causes of the American Revolution were most historically significant, and why?</a:t>
                      </a:r>
                      <a:endParaRPr sz="1200">
                        <a:solidFill>
                          <a:schemeClr val="dk1"/>
                        </a:solidFill>
                        <a:latin typeface="Inter"/>
                        <a:ea typeface="Inter"/>
                        <a:cs typeface="Inter"/>
                        <a:sym typeface="Inter"/>
                      </a:endParaRPr>
                    </a:p>
                  </a:txBody>
                  <a:tcPr marT="91425" marB="91425" marR="91425" marL="91425"/>
                </a:tc>
                <a:tc hMerge="1"/>
              </a:tr>
              <a:tr h="2791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7.25, 7.26, 7.29</a:t>
                      </a:r>
                      <a:endParaRPr sz="1200">
                        <a:latin typeface="Inter"/>
                        <a:ea typeface="Inter"/>
                        <a:cs typeface="Inter"/>
                        <a:sym typeface="Inter"/>
                      </a:endParaRPr>
                    </a:p>
                  </a:txBody>
                  <a:tcPr marT="91425" marB="91425" marR="91425" marL="91425"/>
                </a:tc>
                <a:tc hMerge="1"/>
              </a:tr>
              <a:tr h="5359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038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Road to Revolution Project Packet + Exemplars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19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t>
                      </a:r>
                      <a:r>
                        <a:rPr lang="en" sz="1200">
                          <a:solidFill>
                            <a:schemeClr val="dk1"/>
                          </a:solidFill>
                          <a:latin typeface="Inter"/>
                          <a:ea typeface="Inter"/>
                          <a:cs typeface="Inter"/>
                          <a:sym typeface="Inter"/>
                        </a:rPr>
                        <a:t>Tariff</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solidFill>
                            <a:schemeClr val="dk1"/>
                          </a:solidFill>
                          <a:latin typeface="Inter"/>
                          <a:ea typeface="Inter"/>
                          <a:cs typeface="Inter"/>
                          <a:sym typeface="Inter"/>
                        </a:rPr>
                        <a:t>Prediction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3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8"/>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180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9">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{2BF50A41-3844-44DD-A398-2C06971727C0}</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4: Road to Revolution Project</a:t>
                      </a:r>
                      <a:r>
                        <a:rPr b="1" lang="en">
                          <a:solidFill>
                            <a:schemeClr val="dk1"/>
                          </a:solidFill>
                          <a:latin typeface="Inter"/>
                          <a:ea typeface="Inter"/>
                          <a:cs typeface="Inter"/>
                          <a:sym typeface="Inter"/>
                        </a:rPr>
                        <a:t> - Continued</a:t>
                      </a:r>
                      <a:endParaRPr b="1">
                        <a:solidFill>
                          <a:schemeClr val="dk1"/>
                        </a:solidFill>
                        <a:latin typeface="Inter"/>
                        <a:ea typeface="Inter"/>
                        <a:cs typeface="Inter"/>
                        <a:sym typeface="Inter"/>
                      </a:endParaRPr>
                    </a:p>
                  </a:txBody>
                  <a:tcPr marT="91425" marB="91425" marR="91425" marL="91425"/>
                </a:tc>
                <a:tc hMerge="1"/>
              </a:tr>
              <a:tr h="3931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lesson asks students to work with a partner to create a “Road to Revolution” timeline project, </a:t>
                      </a:r>
                      <a:r>
                        <a:rPr lang="en" sz="1200">
                          <a:solidFill>
                            <a:schemeClr val="dk1"/>
                          </a:solidFill>
                          <a:latin typeface="Inter"/>
                          <a:ea typeface="Inter"/>
                          <a:cs typeface="Inter"/>
                          <a:sym typeface="Inter"/>
                        </a:rPr>
                        <a:t>depicting</a:t>
                      </a:r>
                      <a:r>
                        <a:rPr lang="en" sz="1200">
                          <a:solidFill>
                            <a:schemeClr val="dk1"/>
                          </a:solidFill>
                          <a:latin typeface="Inter"/>
                          <a:ea typeface="Inter"/>
                          <a:cs typeface="Inter"/>
                          <a:sym typeface="Inter"/>
                        </a:rPr>
                        <a:t> major events that caused and defined the American Revolution. The first activity sets the foundation for the project by </a:t>
                      </a:r>
                      <a:r>
                        <a:rPr lang="en" sz="1200">
                          <a:solidFill>
                            <a:schemeClr val="dk1"/>
                          </a:solidFill>
                          <a:latin typeface="Inter"/>
                          <a:ea typeface="Inter"/>
                          <a:cs typeface="Inter"/>
                          <a:sym typeface="Inter"/>
                        </a:rPr>
                        <a:t>identifying</a:t>
                      </a:r>
                      <a:r>
                        <a:rPr lang="en" sz="1200">
                          <a:solidFill>
                            <a:schemeClr val="dk1"/>
                          </a:solidFill>
                          <a:latin typeface="Inter"/>
                          <a:ea typeface="Inter"/>
                          <a:cs typeface="Inter"/>
                          <a:sym typeface="Inter"/>
                        </a:rPr>
                        <a:t> the partner groups and reviewing the project with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Display and hand out </a:t>
                      </a:r>
                      <a:r>
                        <a:rPr lang="en" sz="1200" u="sng">
                          <a:solidFill>
                            <a:schemeClr val="hlink"/>
                          </a:solidFill>
                          <a:latin typeface="Inter"/>
                          <a:ea typeface="Inter"/>
                          <a:cs typeface="Inter"/>
                          <a:sym typeface="Inter"/>
                          <a:hlinkClick r:id="rId4"/>
                        </a:rPr>
                        <a:t>Road to Revolution Project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over the project overview, </a:t>
                      </a:r>
                      <a:r>
                        <a:rPr lang="en" sz="1200">
                          <a:solidFill>
                            <a:schemeClr val="dk1"/>
                          </a:solidFill>
                          <a:latin typeface="Inter"/>
                          <a:ea typeface="Inter"/>
                          <a:cs typeface="Inter"/>
                          <a:sym typeface="Inter"/>
                        </a:rPr>
                        <a:t>expectations</a:t>
                      </a:r>
                      <a:r>
                        <a:rPr lang="en" sz="1200">
                          <a:solidFill>
                            <a:schemeClr val="dk1"/>
                          </a:solidFill>
                          <a:latin typeface="Inter"/>
                          <a:ea typeface="Inter"/>
                          <a:cs typeface="Inter"/>
                          <a:sym typeface="Inter"/>
                        </a:rPr>
                        <a:t>, and partner responsibilities outlined on page 1 of the project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Check for student understanding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Assign or allow students to choose their project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Annotate the project overview and timeline requirements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in name and partner’s name on the page 1 of the project packet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second stage of the Road to Revolution project, students will be researching. At this point in the year, this is heavily directed and curated research, where students are only required to research one provided website (page 2 of the project packet). Partners will, however, have to agree on 4/6 events to research (the first and last will be the same for all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10 events on page 2 and provide digital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Remind students that each group must include the French and Indian War and the Declaration of </a:t>
                      </a:r>
                      <a:r>
                        <a:rPr lang="en" sz="1200">
                          <a:solidFill>
                            <a:schemeClr val="dk1"/>
                          </a:solidFill>
                          <a:latin typeface="Inter"/>
                          <a:ea typeface="Inter"/>
                          <a:cs typeface="Inter"/>
                          <a:sym typeface="Inter"/>
                        </a:rPr>
                        <a:t>Independence</a:t>
                      </a:r>
                      <a:r>
                        <a:rPr lang="en" sz="1200">
                          <a:solidFill>
                            <a:schemeClr val="dk1"/>
                          </a:solidFill>
                          <a:latin typeface="Inter"/>
                          <a:ea typeface="Inter"/>
                          <a:cs typeface="Inter"/>
                          <a:sym typeface="Inter"/>
                        </a:rPr>
                        <a:t> as two of the events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partner groups to decide on the other four events to research, and assign which partner will research which event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Once decided upon, dedicate a minimum of 60 minutes for students to research their three events and record their answers in the research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partner, decide the 4 additional events, besides the first and last, to research</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in events, with each partner responsible for 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websites on page two of packet to conduct research on the 3 chosen events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research graphic organizer for each event, showing teacher completion in order to move on to the final stage of the project: the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{2BF50A41-3844-44DD-A398-2C06971727C0}</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4: Road to Revolution Project - Continued</a:t>
                      </a:r>
                      <a:endParaRPr b="1">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the research done, students will now create their timeline. As the expectations on page 1 of the project packet state, each student is </a:t>
                      </a:r>
                      <a:r>
                        <a:rPr lang="en" sz="1200">
                          <a:solidFill>
                            <a:schemeClr val="dk1"/>
                          </a:solidFill>
                          <a:latin typeface="Inter"/>
                          <a:ea typeface="Inter"/>
                          <a:cs typeface="Inter"/>
                          <a:sym typeface="Inter"/>
                        </a:rPr>
                        <a:t>responsible</a:t>
                      </a:r>
                      <a:r>
                        <a:rPr lang="en" sz="1200">
                          <a:solidFill>
                            <a:schemeClr val="dk1"/>
                          </a:solidFill>
                          <a:latin typeface="Inter"/>
                          <a:ea typeface="Inter"/>
                          <a:cs typeface="Inter"/>
                          <a:sym typeface="Inter"/>
                        </a:rPr>
                        <a:t> for writing two paragraphs. One student will write a context statement about the American Revolution (using advanced organizers or research from this project) </a:t>
                      </a:r>
                      <a:r>
                        <a:rPr lang="en" sz="1200">
                          <a:solidFill>
                            <a:schemeClr val="dk1"/>
                          </a:solidFill>
                          <a:latin typeface="Inter"/>
                          <a:ea typeface="Inter"/>
                          <a:cs typeface="Inter"/>
                          <a:sym typeface="Inter"/>
                        </a:rPr>
                        <a:t>alongside</a:t>
                      </a:r>
                      <a:r>
                        <a:rPr lang="en" sz="1200">
                          <a:solidFill>
                            <a:schemeClr val="dk1"/>
                          </a:solidFill>
                          <a:latin typeface="Inter"/>
                          <a:ea typeface="Inter"/>
                          <a:cs typeface="Inter"/>
                          <a:sym typeface="Inter"/>
                        </a:rPr>
                        <a:t> a CER explanation of one event. The other student will write two CER explanations for two events. The other events only need a three sentence summary to go alongside the visual on the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18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Approve student completion of research task</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materials for timeline (poster board/large paper, colors, glue/tape, ruler)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Remind students of project expectations by reviewing page 1 of the project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partner groups in completion of their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Work with partner to create final timeline, including all required components listed one page 1 of the project packet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4"/>
                        </a:rPr>
                        <a:t>Unit 4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3</a:t>
                      </a:r>
                      <a:r>
                        <a:rPr lang="en" sz="1200">
                          <a:solidFill>
                            <a:srgbClr val="000000"/>
                          </a:solidFill>
                          <a:latin typeface="Inter"/>
                          <a:ea typeface="Inter"/>
                          <a:cs typeface="Inter"/>
                          <a:sym typeface="Inter"/>
                        </a:rPr>
                        <a:t> to answer the Compelling Question for Topic 1.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4</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